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1" r:id="rId2"/>
    <p:sldId id="327" r:id="rId3"/>
    <p:sldId id="460" r:id="rId4"/>
    <p:sldId id="275" r:id="rId5"/>
    <p:sldId id="328" r:id="rId6"/>
    <p:sldId id="490" r:id="rId7"/>
    <p:sldId id="491" r:id="rId8"/>
    <p:sldId id="481" r:id="rId9"/>
    <p:sldId id="324" r:id="rId10"/>
    <p:sldId id="510" r:id="rId11"/>
    <p:sldId id="316" r:id="rId12"/>
    <p:sldId id="322" r:id="rId13"/>
    <p:sldId id="323" r:id="rId14"/>
    <p:sldId id="468" r:id="rId15"/>
    <p:sldId id="498" r:id="rId16"/>
    <p:sldId id="508" r:id="rId17"/>
    <p:sldId id="494" r:id="rId18"/>
    <p:sldId id="504" r:id="rId19"/>
    <p:sldId id="506" r:id="rId20"/>
    <p:sldId id="333" r:id="rId21"/>
    <p:sldId id="507" r:id="rId22"/>
    <p:sldId id="457" r:id="rId23"/>
    <p:sldId id="511" r:id="rId24"/>
    <p:sldId id="483" r:id="rId25"/>
    <p:sldId id="499" r:id="rId26"/>
    <p:sldId id="501" r:id="rId27"/>
    <p:sldId id="502" r:id="rId28"/>
    <p:sldId id="482" r:id="rId29"/>
    <p:sldId id="469" r:id="rId30"/>
    <p:sldId id="471" r:id="rId31"/>
    <p:sldId id="496" r:id="rId32"/>
    <p:sldId id="497" r:id="rId33"/>
    <p:sldId id="461" r:id="rId34"/>
    <p:sldId id="492" r:id="rId35"/>
    <p:sldId id="470" r:id="rId36"/>
    <p:sldId id="487" r:id="rId37"/>
    <p:sldId id="486" r:id="rId38"/>
    <p:sldId id="488" r:id="rId39"/>
    <p:sldId id="5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6"/>
    <p:restoredTop sz="96534"/>
  </p:normalViewPr>
  <p:slideViewPr>
    <p:cSldViewPr snapToGrid="0">
      <p:cViewPr varScale="1">
        <p:scale>
          <a:sx n="128" d="100"/>
          <a:sy n="128" d="100"/>
        </p:scale>
        <p:origin x="2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126BF-3751-1244-A487-173D7B2CFC2F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21521-D8ED-974F-AEDD-CD6814E6E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2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Symptom intensity varies widely, but our study data is confined to binary (Yes/No) responses.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Spike (S) antibody levels do not account for neutralizing antibodies, which may better predict symptom severity.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21521-D8ED-974F-AEDD-CD6814E6EA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9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F0D1-B6F1-4017-2BB0-DECA7A5C8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FB2C1-7589-6C75-1881-07004E335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3B0C-B398-43F5-2DE8-CD484B11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10F1-BF6D-93D5-C155-A232F20A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5171-85E3-CFDC-0068-E67B0EC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1F6E-64B0-C7CE-6C70-AECBA81B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07F74-8110-0AAF-7B02-1AD5F37A7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AB6DB-1C79-740A-CA04-95650F13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1DE0-6A0F-4902-130D-6238654A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7304-E145-2ABC-BA39-D9C509C1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3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048B8-91EE-726F-42D3-5AFE42D86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25EDB-D38C-050E-9158-162C940A6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69B-BFC2-E393-0D02-A7866BFE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25E6-AD2F-6995-F5C1-BB1A7728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296B-764C-096D-3A58-1E3EB10A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F75D-47AE-32B3-4C09-2B2020E5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88B1-C5A9-3317-219E-96B2E1D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DF69-72F5-DE4B-493B-0A6FE0CB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D911-4DB9-6C9C-9E83-864C9F8F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632DA-BB3A-2207-887D-F10347F1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59EF-21AE-1C23-8359-44AFDD3E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566F-87D4-D0CA-9051-D74942A96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17D4-0405-010C-3A98-A6A9DB47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471D-9124-E160-AF20-F118D6C2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8FEA-8F35-9CAD-7BBC-DE9BE874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B058-0B6F-E70C-7CDD-307F4CA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C95A-458C-0F98-85E2-94D86D34B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20636-2235-300A-3137-0DE9D44B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11A8D-DA63-428D-317D-8C261A96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7B3B-9CFE-335F-292F-8E4D97B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DB7F2-91FD-12B4-A682-A7C3AFA1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6131-0803-F511-B4DA-1D5BEA7C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3C23-888A-6176-3E3C-E63389BE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4B3D3-6BD2-0CC9-157D-4364EE9E2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96AB7-939F-F1AC-EADB-D22E26E63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02C5-E569-E4BB-F9C1-DE9C048E4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C54E2-245B-6FF8-B027-B826DDD8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C1AC-8356-69C9-8305-F44C317A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47DEF-BDFA-A382-7EFB-4E8B58A9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8E17-92B4-FA6B-1D22-A491440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DE02D-1011-BA14-3675-ED22DFEA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DCFFA-BD9C-895C-E60B-D61AB97C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F42C-B9AA-399E-8461-FE273CB5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4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1368B-F89E-8CDD-EAC0-D888520D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0C1ED-DF6B-21C8-5E84-615D1926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98D4-E7DD-7DB6-3686-69F4D1C4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5EA7-0035-96BD-34DE-DF5B4B1A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E43-8960-F3B6-BAD7-5ED22B1E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0418-7D42-9C4F-7FE0-8F97F3F52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E603D-CC7D-5DB5-5BD5-BF147675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8B39-18EE-C5B3-16E8-A5943D3D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3735E-4335-69DC-E873-74E293D9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BFDE-12A3-9281-C6E1-DDC1574E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C666C-C250-CD71-F406-A6698365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4023F-A1F0-1D1F-8EBF-C2A0BCC31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FA9A-DBEF-2A3E-40E3-DE798F82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77D8F-0A6C-37C1-2CDB-EC2CAD96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CF247-3D35-CB8A-0098-4C1D5491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C881B-8B32-14BD-32D8-1F70154A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36CE-4EA8-2395-AFA3-71C2C685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E9CA-DCBB-AAB9-4EF4-EA6105421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BDED-B517-C04E-ABD7-74C4F90688C6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1F65F-007A-3EA0-DD35-96CFD2BD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820BD-DAD4-AF84-C66E-9AF896175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and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immunological events (COVID-19 infection or vaccination)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5102047" y="3683653"/>
            <a:ext cx="1987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 2024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(Franky) Zhang</a:t>
            </a: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AD03400-1F0D-4A97-07A4-8B44F792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56" y="319004"/>
            <a:ext cx="9081939" cy="6538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99225-ECF9-6706-E0CE-A771B6F2E29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2010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Forest plot showing infection risk odds ratios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379F039D-2388-F77A-C463-533B523C89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2A3F71DB-F65E-896B-A96B-012CC0D3F9E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426039-A4A0-063E-6CBD-9B659B87FEF0}"/>
              </a:ext>
            </a:extLst>
          </p:cNvPr>
          <p:cNvSpPr/>
          <p:nvPr/>
        </p:nvSpPr>
        <p:spPr>
          <a:xfrm>
            <a:off x="1560442" y="1050523"/>
            <a:ext cx="8497957" cy="876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066CC-9E05-B128-CA95-E5BEFD3D315F}"/>
              </a:ext>
            </a:extLst>
          </p:cNvPr>
          <p:cNvSpPr/>
          <p:nvPr/>
        </p:nvSpPr>
        <p:spPr>
          <a:xfrm>
            <a:off x="1560442" y="5170626"/>
            <a:ext cx="8497956" cy="673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55A1-25DB-8C73-5853-AA36E9A2FE2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5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B84B6-7996-8453-E7DC-27995D82C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" b="-3338"/>
          <a:stretch/>
        </p:blipFill>
        <p:spPr>
          <a:xfrm>
            <a:off x="2209800" y="713232"/>
            <a:ext cx="7772400" cy="61447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B179D0-CA58-95A5-F2AD-F5A6026BD250}"/>
              </a:ext>
            </a:extLst>
          </p:cNvPr>
          <p:cNvSpPr/>
          <p:nvPr/>
        </p:nvSpPr>
        <p:spPr>
          <a:xfrm>
            <a:off x="4144617" y="2454964"/>
            <a:ext cx="457200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AA66E-D7A3-0CD8-4B43-CCD21B046C9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ROC Curve </a:t>
            </a: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FA370BE5-109C-F04C-68A9-F20639449037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A810E048-92E1-AC40-5BC2-E6EDD8604BD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FE668-0097-C914-CC6F-18A5701C8B2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57B69-14F8-7F48-4A97-2F5E8F5885A8}"/>
              </a:ext>
            </a:extLst>
          </p:cNvPr>
          <p:cNvSpPr txBox="1"/>
          <p:nvPr/>
        </p:nvSpPr>
        <p:spPr>
          <a:xfrm>
            <a:off x="6096000" y="5445667"/>
            <a:ext cx="3793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(model: Infection ~ S antibody level)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B61238-7B46-3D93-83B9-FE3592F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053" y="872668"/>
            <a:ext cx="9215581" cy="56819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43125F-07C7-27AE-4003-E463C0B9C65F}"/>
              </a:ext>
            </a:extLst>
          </p:cNvPr>
          <p:cNvCxnSpPr/>
          <p:nvPr/>
        </p:nvCxnSpPr>
        <p:spPr>
          <a:xfrm flipV="1">
            <a:off x="4341975" y="1287307"/>
            <a:ext cx="0" cy="4627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A4BB7E-B0E4-2E18-748E-55943C3D1DB8}"/>
              </a:ext>
            </a:extLst>
          </p:cNvPr>
          <p:cNvCxnSpPr>
            <a:cxnSpLocks/>
          </p:cNvCxnSpPr>
          <p:nvPr/>
        </p:nvCxnSpPr>
        <p:spPr>
          <a:xfrm>
            <a:off x="2455846" y="245913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4D3B01-9BBD-3C93-F6A7-612180F1B4EC}"/>
              </a:ext>
            </a:extLst>
          </p:cNvPr>
          <p:cNvCxnSpPr>
            <a:cxnSpLocks/>
          </p:cNvCxnSpPr>
          <p:nvPr/>
        </p:nvCxnSpPr>
        <p:spPr>
          <a:xfrm>
            <a:off x="2455845" y="2760882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A3E20-BC82-B889-63C5-B0BB17ECD565}"/>
              </a:ext>
            </a:extLst>
          </p:cNvPr>
          <p:cNvCxnSpPr>
            <a:cxnSpLocks/>
          </p:cNvCxnSpPr>
          <p:nvPr/>
        </p:nvCxnSpPr>
        <p:spPr>
          <a:xfrm>
            <a:off x="2453061" y="2907186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CA375A-F44A-E4D1-7A3E-2768B43DF651}"/>
              </a:ext>
            </a:extLst>
          </p:cNvPr>
          <p:cNvCxnSpPr>
            <a:cxnSpLocks/>
          </p:cNvCxnSpPr>
          <p:nvPr/>
        </p:nvCxnSpPr>
        <p:spPr>
          <a:xfrm>
            <a:off x="2453061" y="309921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EB567-4422-3DC8-E95C-B6801E2614F9}"/>
              </a:ext>
            </a:extLst>
          </p:cNvPr>
          <p:cNvCxnSpPr>
            <a:cxnSpLocks/>
          </p:cNvCxnSpPr>
          <p:nvPr/>
        </p:nvCxnSpPr>
        <p:spPr>
          <a:xfrm>
            <a:off x="2453061" y="3977034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4B17F8D-299D-D34D-592C-8147D95F78C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087377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Logistic regression curve (model: Infection ~ S antibody level + Age)</a:t>
            </a:r>
          </a:p>
        </p:txBody>
      </p:sp>
      <p:sp>
        <p:nvSpPr>
          <p:cNvPr id="15" name="직사각형 3">
            <a:extLst>
              <a:ext uri="{FF2B5EF4-FFF2-40B4-BE49-F238E27FC236}">
                <a16:creationId xmlns:a16="http://schemas.microsoft.com/office/drawing/2014/main" id="{71A5B565-7D92-C43B-7CA8-59D6ED16791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F4623256-5828-7DAD-78F1-8AD4D00992D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D0127-1E6F-8D4C-22AF-127542018CC4}"/>
              </a:ext>
            </a:extLst>
          </p:cNvPr>
          <p:cNvSpPr txBox="1"/>
          <p:nvPr/>
        </p:nvSpPr>
        <p:spPr>
          <a:xfrm>
            <a:off x="2099229" y="232832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ECDF4-F411-5A06-938E-4277E488DCC6}"/>
              </a:ext>
            </a:extLst>
          </p:cNvPr>
          <p:cNvSpPr txBox="1"/>
          <p:nvPr/>
        </p:nvSpPr>
        <p:spPr>
          <a:xfrm>
            <a:off x="2099229" y="262857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40E74-38BB-9E9D-31EC-03CAA053F61E}"/>
              </a:ext>
            </a:extLst>
          </p:cNvPr>
          <p:cNvSpPr txBox="1"/>
          <p:nvPr/>
        </p:nvSpPr>
        <p:spPr>
          <a:xfrm>
            <a:off x="2100469" y="277916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EE53F-B3E0-DB73-2BEA-8818CF4936E4}"/>
              </a:ext>
            </a:extLst>
          </p:cNvPr>
          <p:cNvSpPr txBox="1"/>
          <p:nvPr/>
        </p:nvSpPr>
        <p:spPr>
          <a:xfrm>
            <a:off x="2099229" y="296840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7CA6F-4900-D12D-EE7D-D26A2D94D10B}"/>
              </a:ext>
            </a:extLst>
          </p:cNvPr>
          <p:cNvSpPr txBox="1"/>
          <p:nvPr/>
        </p:nvSpPr>
        <p:spPr>
          <a:xfrm>
            <a:off x="2100469" y="384622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.71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00E6E-6EC4-5283-A497-C0E7B35691C6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7EE1E7-8AFE-5162-77F1-208837110648}"/>
              </a:ext>
            </a:extLst>
          </p:cNvPr>
          <p:cNvCxnSpPr>
            <a:cxnSpLocks/>
          </p:cNvCxnSpPr>
          <p:nvPr/>
        </p:nvCxnSpPr>
        <p:spPr>
          <a:xfrm flipV="1">
            <a:off x="1717011" y="3628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874D05-F648-0FA4-147E-1D51043EE196}"/>
              </a:ext>
            </a:extLst>
          </p:cNvPr>
          <p:cNvCxnSpPr>
            <a:cxnSpLocks/>
          </p:cNvCxnSpPr>
          <p:nvPr/>
        </p:nvCxnSpPr>
        <p:spPr>
          <a:xfrm flipV="1">
            <a:off x="1717011" y="1342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77AF49-3CE9-9D51-F310-336F7A1572A1}"/>
              </a:ext>
            </a:extLst>
          </p:cNvPr>
          <p:cNvSpPr txBox="1"/>
          <p:nvPr/>
        </p:nvSpPr>
        <p:spPr>
          <a:xfrm>
            <a:off x="1326476" y="1080781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 infection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9953D-DAE2-B34C-DA73-4C64B7403A63}"/>
              </a:ext>
            </a:extLst>
          </p:cNvPr>
          <p:cNvSpPr txBox="1"/>
          <p:nvPr/>
        </p:nvSpPr>
        <p:spPr>
          <a:xfrm>
            <a:off x="1245723" y="5965832"/>
            <a:ext cx="78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5810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87C59-2AF5-9425-1DA7-08C0CE3B5E96}"/>
              </a:ext>
            </a:extLst>
          </p:cNvPr>
          <p:cNvGrpSpPr/>
          <p:nvPr/>
        </p:nvGrpSpPr>
        <p:grpSpPr>
          <a:xfrm>
            <a:off x="457200" y="1344168"/>
            <a:ext cx="11429999" cy="3685032"/>
            <a:chOff x="1193679" y="1373303"/>
            <a:chExt cx="9104346" cy="27294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E97BE-9293-43CD-6B1B-7A186CF07623}"/>
                </a:ext>
              </a:extLst>
            </p:cNvPr>
            <p:cNvSpPr/>
            <p:nvPr/>
          </p:nvSpPr>
          <p:spPr>
            <a:xfrm>
              <a:off x="5090339" y="1373303"/>
              <a:ext cx="1820869" cy="677282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Total Sample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(1</a:t>
              </a:r>
              <a:r>
                <a:rPr lang="en-US" altLang="ko-KR" sz="1400" baseline="30000" dirty="0">
                  <a:solidFill>
                    <a:schemeClr val="tx1"/>
                  </a:solidFill>
                  <a:cs typeface="Arial" panose="020B0604020202020204" pitchFamily="34" charset="0"/>
                </a:rPr>
                <a:t>st</a:t>
              </a:r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Surveillance)</a:t>
              </a:r>
              <a:r>
                <a:rPr lang="ko-KR" alt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N = 9,945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0866B-9EC4-6C87-F349-ADA131DE3E3F}"/>
                </a:ext>
              </a:extLst>
            </p:cNvPr>
            <p:cNvSpPr/>
            <p:nvPr/>
          </p:nvSpPr>
          <p:spPr>
            <a:xfrm>
              <a:off x="2104113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Hybrid-induced</a:t>
              </a:r>
              <a:r>
                <a:rPr lang="ko-KR" altLang="en-US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(S+N+)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 &amp; Infection)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3,709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(37%)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C87265-A4BB-6724-FD69-3EDCAD7B2239}"/>
                </a:ext>
              </a:extLst>
            </p:cNvPr>
            <p:cNvSpPr/>
            <p:nvPr/>
          </p:nvSpPr>
          <p:spPr>
            <a:xfrm>
              <a:off x="5272426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Vaccine-induced (S+N-)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</a:t>
              </a:r>
              <a:r>
                <a:rPr lang="zh-CN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3,019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(30%)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1FB828-9961-4A4E-A499-5C43472B4E69}"/>
                </a:ext>
              </a:extLst>
            </p:cNvPr>
            <p:cNvSpPr/>
            <p:nvPr/>
          </p:nvSpPr>
          <p:spPr>
            <a:xfrm>
              <a:off x="1193679" y="3764107"/>
              <a:ext cx="728348" cy="338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Infec</a:t>
              </a:r>
              <a:r>
                <a:rPr lang="zh-CN" alt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endParaRPr lang="en-US" altLang="ko-KR" sz="10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46 (1%)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412CE2-081A-B06A-7D67-94F6038AD94F}"/>
                </a:ext>
              </a:extLst>
            </p:cNvPr>
            <p:cNvSpPr/>
            <p:nvPr/>
          </p:nvSpPr>
          <p:spPr>
            <a:xfrm>
              <a:off x="1994862" y="3764107"/>
              <a:ext cx="728348" cy="338641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Vac only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634 (17%)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0D27F-C014-1681-F7B5-61ED773061AE}"/>
                </a:ext>
              </a:extLst>
            </p:cNvPr>
            <p:cNvSpPr/>
            <p:nvPr/>
          </p:nvSpPr>
          <p:spPr>
            <a:xfrm>
              <a:off x="8841330" y="2749165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Naïve (S-N-)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(No Vaccination/Infection)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1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(2%)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69D7EAFD-1AA2-397B-FD51-38C7F8C09C73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4067818" y="815228"/>
              <a:ext cx="697599" cy="3168313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DB72FFA-52D8-4241-5DE2-2BA5734ED2FC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rot="16200000" flipV="1">
              <a:off x="5651975" y="2399384"/>
              <a:ext cx="697599" cy="1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641C291-623D-8A95-48EA-4DE3F0BB7560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16200000" flipV="1">
              <a:off x="7435936" y="615422"/>
              <a:ext cx="698580" cy="3568905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E4B334C-6814-28DB-0079-1E6593A3A29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1958109" y="2889754"/>
              <a:ext cx="474098" cy="1274608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A40CF0F-3964-0BAA-3921-C3D065FBA7F5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5400000">
              <a:off x="2358700" y="3290346"/>
              <a:ext cx="474098" cy="473424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C77CB-3643-C7D8-80A2-E68211BB76FA}"/>
              </a:ext>
            </a:extLst>
          </p:cNvPr>
          <p:cNvSpPr/>
          <p:nvPr/>
        </p:nvSpPr>
        <p:spPr>
          <a:xfrm>
            <a:off x="4754880" y="4572000"/>
            <a:ext cx="914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 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532 (18%)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9893FAC-949D-5BBF-28C5-453A2D7A0B2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32120" y="3611879"/>
            <a:ext cx="640081" cy="128016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FC13A-552F-E506-AABD-AB1B13BAEC0F}"/>
              </a:ext>
            </a:extLst>
          </p:cNvPr>
          <p:cNvSpPr/>
          <p:nvPr/>
        </p:nvSpPr>
        <p:spPr>
          <a:xfrm>
            <a:off x="576072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Vac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697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FE043-CEA8-80DF-DB29-0A4C98444C09}"/>
              </a:ext>
            </a:extLst>
          </p:cNvPr>
          <p:cNvSpPr txBox="1"/>
          <p:nvPr/>
        </p:nvSpPr>
        <p:spPr>
          <a:xfrm>
            <a:off x="457200" y="5120640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infection/reinfection</a:t>
            </a:r>
          </a:p>
          <a:p>
            <a:endParaRPr lang="en-US" sz="1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42E29-82A3-79E7-3006-5B689B06C4AB}"/>
              </a:ext>
            </a:extLst>
          </p:cNvPr>
          <p:cNvSpPr txBox="1"/>
          <p:nvPr/>
        </p:nvSpPr>
        <p:spPr>
          <a:xfrm>
            <a:off x="4754880" y="51206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6DB185-8121-E76A-BBEF-2F6F4E40D6E2}"/>
              </a:ext>
            </a:extLst>
          </p:cNvPr>
          <p:cNvSpPr/>
          <p:nvPr/>
        </p:nvSpPr>
        <p:spPr>
          <a:xfrm>
            <a:off x="7772400" y="3200400"/>
            <a:ext cx="1828800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cs typeface="Arial" panose="020B0604020202020204" pitchFamily="34" charset="0"/>
              </a:rPr>
              <a:t>Infection-induced (S-N+)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anose="020B0604020202020204" pitchFamily="34" charset="0"/>
              </a:rPr>
              <a:t>(Infection only)</a:t>
            </a:r>
            <a:r>
              <a:rPr lang="ko-KR" alt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19 (0.2%)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B3C7D8-A29F-F147-D05E-7ED4C971A72F}"/>
              </a:ext>
            </a:extLst>
          </p:cNvPr>
          <p:cNvCxnSpPr>
            <a:stCxn id="4" idx="2"/>
            <a:endCxn id="28" idx="0"/>
          </p:cNvCxnSpPr>
          <p:nvPr/>
        </p:nvCxnSpPr>
        <p:spPr>
          <a:xfrm rot="16200000" flipH="1">
            <a:off x="7118603" y="1632203"/>
            <a:ext cx="941832" cy="219456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E3B9492-CD60-8BAA-50A5-02F98F6DB76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5400000">
            <a:off x="6035040" y="4114799"/>
            <a:ext cx="640081" cy="274320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AD6E845-31A1-5277-EC0F-7525D865C42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Cohort 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직사각형 3">
            <a:extLst>
              <a:ext uri="{FF2B5EF4-FFF2-40B4-BE49-F238E27FC236}">
                <a16:creationId xmlns:a16="http://schemas.microsoft.com/office/drawing/2014/main" id="{1FF8D91F-5DF3-7186-7DD5-3356CC40732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8">
            <a:extLst>
              <a:ext uri="{FF2B5EF4-FFF2-40B4-BE49-F238E27FC236}">
                <a16:creationId xmlns:a16="http://schemas.microsoft.com/office/drawing/2014/main" id="{9FA726D9-4ABC-56AD-BA37-1831CBCD7F3E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0166C-C9E0-C005-6D01-32E86DB37A4C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E5E70-C39B-46AD-951D-991167C1B2E1}"/>
              </a:ext>
            </a:extLst>
          </p:cNvPr>
          <p:cNvSpPr/>
          <p:nvPr/>
        </p:nvSpPr>
        <p:spPr>
          <a:xfrm>
            <a:off x="246888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2 (0%)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46C193-3646-26C1-B893-9C6D3EA5FB12}"/>
              </a:ext>
            </a:extLst>
          </p:cNvPr>
          <p:cNvSpPr/>
          <p:nvPr/>
        </p:nvSpPr>
        <p:spPr>
          <a:xfrm>
            <a:off x="347472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3,027 (82%)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CA4630-D4DC-A9A5-BC0B-EA38660FDD4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rot="16200000" flipH="1">
            <a:off x="2400299" y="4046218"/>
            <a:ext cx="640081" cy="411481"/>
          </a:xfrm>
          <a:prstGeom prst="bentConnector3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6FB3EB8-9A3B-5805-EEE7-4F850C1DB858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rot="16200000" flipH="1">
            <a:off x="2948939" y="3497578"/>
            <a:ext cx="640081" cy="150876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76F85BA-6D5E-CEEB-3D95-AB6ADD7BFE94}"/>
              </a:ext>
            </a:extLst>
          </p:cNvPr>
          <p:cNvSpPr/>
          <p:nvPr/>
        </p:nvSpPr>
        <p:spPr>
          <a:xfrm>
            <a:off x="676656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 (2%)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6F22-C6AB-F5E2-9199-8968E3A99847}"/>
              </a:ext>
            </a:extLst>
          </p:cNvPr>
          <p:cNvSpPr/>
          <p:nvPr/>
        </p:nvSpPr>
        <p:spPr>
          <a:xfrm>
            <a:off x="777240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1,737 (58%)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D1F5E51-7A2B-4A27-5AB1-DD0546423D6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rot="16200000" flipH="1">
            <a:off x="6537960" y="3886199"/>
            <a:ext cx="640081" cy="73152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3D66029-754E-B80F-B992-01EAC280BCDF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16200000" flipH="1">
            <a:off x="7086600" y="3337559"/>
            <a:ext cx="640081" cy="182880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 with numbers and percentages&#10;&#10;Description automatically generated">
            <a:extLst>
              <a:ext uri="{FF2B5EF4-FFF2-40B4-BE49-F238E27FC236}">
                <a16:creationId xmlns:a16="http://schemas.microsoft.com/office/drawing/2014/main" id="{E11F9552-DDDC-8896-3EA7-FA7805CE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39" y="1065314"/>
            <a:ext cx="10023122" cy="5064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7AD9BA-47F3-0DF1-AEDC-DD2D01D641F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of immunology population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4D492B50-25A3-31BF-7C19-A8AE33F6090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29861C47-1324-BC8E-22A4-87F7048AB0A7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67F90-A99F-4F1E-F910-4B0827949A10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8F27-A264-C25E-A4E2-E9886D23B705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Linear regression of the change of S Antibody level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9C0C534F-678E-2443-B3C3-F6538A4ADF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96C44509-7D6B-1C82-DA58-A306793D327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271BF-4157-A812-5960-F2821841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0" y="951989"/>
            <a:ext cx="10820439" cy="4437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/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𝐴𝑑𝑗𝑢𝑠𝑡𝑒𝑑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: 2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𝐼𝑚𝑚𝑢𝑛𝑒𝑇𝑦𝑝𝑒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𝐸𝑣𝑒𝑛𝑡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𝑇𝑖𝑚𝑒𝑆𝑖𝑛𝑐𝑒𝐿𝑎𝑡𝑒𝑠𝑡𝐼𝑚𝑚𝑢𝑛𝑒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000" i="1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blipFill>
                <a:blip r:embed="rId3"/>
                <a:stretch>
                  <a:fillRect l="-684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/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b="0" dirty="0"/>
                  <a:t>*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𝑠𝑡𝑎𝑠𝑡𝑖𝑠𝑡𝑖𝑐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h𝑦𝑝𝑜𝑡h𝑒𝑠𝑖𝑠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1.21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.30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𝑟𝑒𝑑𝑢𝑐𝑒𝑑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𝑎𝑐𝑐𝑒𝑝𝑡𝑒𝑑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blipFill>
                <a:blip r:embed="rId4"/>
                <a:stretch>
                  <a:fillRect l="-1220" t="-30769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4646F-8CD7-E438-469F-0A37CDF96A71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607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8B37E5C-7665-1D45-97C9-B928DB91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" y="964108"/>
            <a:ext cx="5475721" cy="3840480"/>
          </a:xfrm>
          <a:prstGeom prst="rect">
            <a:avLst/>
          </a:prstGeom>
        </p:spPr>
      </p:pic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" r="-3088"/>
          <a:stretch/>
        </p:blipFill>
        <p:spPr>
          <a:xfrm>
            <a:off x="5744477" y="964108"/>
            <a:ext cx="6447523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B202D-99E7-44D8-EFE2-9BD391C9F8CF}"/>
              </a:ext>
            </a:extLst>
          </p:cNvPr>
          <p:cNvCxnSpPr>
            <a:cxnSpLocks/>
          </p:cNvCxnSpPr>
          <p:nvPr/>
        </p:nvCxnSpPr>
        <p:spPr>
          <a:xfrm flipV="1">
            <a:off x="1070043" y="2110902"/>
            <a:ext cx="496110" cy="10700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22116-6523-A6A5-A2F6-26952CEFF1EB}"/>
              </a:ext>
            </a:extLst>
          </p:cNvPr>
          <p:cNvCxnSpPr>
            <a:cxnSpLocks/>
          </p:cNvCxnSpPr>
          <p:nvPr/>
        </p:nvCxnSpPr>
        <p:spPr>
          <a:xfrm flipV="1">
            <a:off x="1070043" y="3317132"/>
            <a:ext cx="496110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8591DB-FB2C-C663-A633-BBFC3D81F1BB}"/>
              </a:ext>
            </a:extLst>
          </p:cNvPr>
          <p:cNvCxnSpPr>
            <a:cxnSpLocks/>
          </p:cNvCxnSpPr>
          <p:nvPr/>
        </p:nvCxnSpPr>
        <p:spPr>
          <a:xfrm flipV="1">
            <a:off x="2217906" y="1546698"/>
            <a:ext cx="496111" cy="3210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E22709-20A6-E9B8-85D0-2FABA98264BF}"/>
              </a:ext>
            </a:extLst>
          </p:cNvPr>
          <p:cNvCxnSpPr>
            <a:cxnSpLocks/>
          </p:cNvCxnSpPr>
          <p:nvPr/>
        </p:nvCxnSpPr>
        <p:spPr>
          <a:xfrm flipV="1">
            <a:off x="2217906" y="3317132"/>
            <a:ext cx="496111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C2005B-43A5-C288-5A35-D99DFFEEC70E}"/>
              </a:ext>
            </a:extLst>
          </p:cNvPr>
          <p:cNvCxnSpPr>
            <a:cxnSpLocks/>
          </p:cNvCxnSpPr>
          <p:nvPr/>
        </p:nvCxnSpPr>
        <p:spPr>
          <a:xfrm flipV="1">
            <a:off x="6420255" y="1546698"/>
            <a:ext cx="496111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0257ED-EEB7-3E54-0C20-BD97EA222C9E}"/>
              </a:ext>
            </a:extLst>
          </p:cNvPr>
          <p:cNvCxnSpPr>
            <a:cxnSpLocks/>
          </p:cNvCxnSpPr>
          <p:nvPr/>
        </p:nvCxnSpPr>
        <p:spPr>
          <a:xfrm flipV="1">
            <a:off x="6420255" y="3132306"/>
            <a:ext cx="496111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D3E48B-D030-3AB9-5D4E-56E30C675FEF}"/>
              </a:ext>
            </a:extLst>
          </p:cNvPr>
          <p:cNvCxnSpPr>
            <a:cxnSpLocks/>
          </p:cNvCxnSpPr>
          <p:nvPr/>
        </p:nvCxnSpPr>
        <p:spPr>
          <a:xfrm flipV="1">
            <a:off x="7592144" y="1867711"/>
            <a:ext cx="458841" cy="768046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841AB-4C8F-0A18-5363-28930070ABA7}"/>
              </a:ext>
            </a:extLst>
          </p:cNvPr>
          <p:cNvCxnSpPr>
            <a:cxnSpLocks/>
          </p:cNvCxnSpPr>
          <p:nvPr/>
        </p:nvCxnSpPr>
        <p:spPr>
          <a:xfrm flipV="1">
            <a:off x="7592144" y="3657600"/>
            <a:ext cx="458841" cy="764347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2C9A1B-3C9B-23D9-26D5-D1604A4BF973}"/>
              </a:ext>
            </a:extLst>
          </p:cNvPr>
          <p:cNvCxnSpPr>
            <a:cxnSpLocks/>
          </p:cNvCxnSpPr>
          <p:nvPr/>
        </p:nvCxnSpPr>
        <p:spPr>
          <a:xfrm flipV="1">
            <a:off x="8757453" y="1546698"/>
            <a:ext cx="444913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4A3E75-5E21-BEB8-66B2-04DB65691F9D}"/>
              </a:ext>
            </a:extLst>
          </p:cNvPr>
          <p:cNvCxnSpPr>
            <a:cxnSpLocks/>
          </p:cNvCxnSpPr>
          <p:nvPr/>
        </p:nvCxnSpPr>
        <p:spPr>
          <a:xfrm flipV="1">
            <a:off x="8757452" y="3132306"/>
            <a:ext cx="444914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FA74FF-86B5-2879-FBB3-A592E8F7F7A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2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08183A18-7603-73D8-99F8-092E003BF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7" y="1448290"/>
            <a:ext cx="11547949" cy="3079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F0505B-1222-1C5B-55C1-824C4D82E8CD}"/>
              </a:ext>
            </a:extLst>
          </p:cNvPr>
          <p:cNvSpPr/>
          <p:nvPr/>
        </p:nvSpPr>
        <p:spPr>
          <a:xfrm>
            <a:off x="9127616" y="2064884"/>
            <a:ext cx="2652479" cy="24761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54D2A-E821-929A-FEB1-C238588B81B2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the vaccine-induced group, regardless of the type of immunological events, is at least eight times higher than that observed in the hybrid-induced group.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54B51-BDE2-14FC-2254-17012E1C371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" r="-3088"/>
          <a:stretch/>
        </p:blipFill>
        <p:spPr>
          <a:xfrm>
            <a:off x="2436115" y="850752"/>
            <a:ext cx="7319769" cy="436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longer the gap since the last immunological event, the lower the initial level of S antibodies. Additionally, the greater the boost—regardless of whether it’s due to infection, vaccination, or both—indicating that after such events, the depleted S antibody levels recover rapidly.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B27D4-EC7B-4A82-2345-55A8144489A5}"/>
              </a:ext>
            </a:extLst>
          </p:cNvPr>
          <p:cNvCxnSpPr>
            <a:cxnSpLocks/>
          </p:cNvCxnSpPr>
          <p:nvPr/>
        </p:nvCxnSpPr>
        <p:spPr>
          <a:xfrm>
            <a:off x="2897515" y="2755344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CBE82-1433-8B0C-74FB-8657F109F0D9}"/>
              </a:ext>
            </a:extLst>
          </p:cNvPr>
          <p:cNvCxnSpPr>
            <a:cxnSpLocks/>
          </p:cNvCxnSpPr>
          <p:nvPr/>
        </p:nvCxnSpPr>
        <p:spPr>
          <a:xfrm>
            <a:off x="2897515" y="4804638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683C78A-B54E-97ED-91CF-974FEECD94B4}"/>
              </a:ext>
            </a:extLst>
          </p:cNvPr>
          <p:cNvSpPr/>
          <p:nvPr/>
        </p:nvSpPr>
        <p:spPr>
          <a:xfrm>
            <a:off x="2436115" y="2644684"/>
            <a:ext cx="461400" cy="22132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224D2-A576-FBC4-1689-DCA09AD0999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3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AE2AB905-DA5C-CB96-B5C9-ACD604E6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2" y="1551738"/>
            <a:ext cx="11367176" cy="30312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A2989-5FB9-0637-368E-1EB77EFA0CC6}"/>
              </a:ext>
            </a:extLst>
          </p:cNvPr>
          <p:cNvSpPr txBox="1"/>
          <p:nvPr/>
        </p:nvSpPr>
        <p:spPr>
          <a:xfrm>
            <a:off x="4844374" y="259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308A0-9953-F172-245D-2AB80F22D862}"/>
              </a:ext>
            </a:extLst>
          </p:cNvPr>
          <p:cNvSpPr/>
          <p:nvPr/>
        </p:nvSpPr>
        <p:spPr>
          <a:xfrm>
            <a:off x="9134272" y="2889115"/>
            <a:ext cx="2603841" cy="16938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EDBFA-92B4-217A-8A0B-131E3F6BD696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over 6 months , regardless of the type of immunological events, is at least eight times higher than that observed in the hybrid-induced group.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8B795-6C83-36F8-1A2B-8BBD3D170DA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0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cs typeface="Times New Roman" panose="02020603050405020304" pitchFamily="18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cs typeface="Times New Roman" panose="02020603050405020304" pitchFamily="18" charset="0"/>
              </a:rPr>
              <a:t>eutralizing antibody levels are highly predictive of immune protection from  SARS-CoV-2 infection (Khoury DS et al, 2021) and </a:t>
            </a:r>
            <a:r>
              <a:rPr lang="en-US" sz="1900" b="1" dirty="0">
                <a:cs typeface="Times New Roman" panose="02020603050405020304" pitchFamily="18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evels of antibody protection required to prevent COVID-19 (Feng S et al, 2021)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The S antibodies include neutralizing antibodies, which can directly interfere with the virus’s ability to infect cells. Higher levels of S antibodies generally correlate with a stronger capacity to neutralize the virus and prevent infection.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Although S antibodies offer an initial defense, their levels may decrease over time, reducing protection. This has prompted booster shot recommendations to sustain immunity.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Variants with mutations in the S protein can lower antibody effectiveness, risking breakthrough infections in vaccinated people. Research continues to explore the protection correlation against various variants.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Quantitative S antibody level assessments offer insights into immune status, but </a:t>
            </a:r>
            <a:r>
              <a:rPr lang="en-US" sz="1800" dirty="0">
                <a:solidFill>
                  <a:srgbClr val="0D0D0D"/>
                </a:solidFill>
                <a:cs typeface="Times New Roman" panose="02020603050405020304" pitchFamily="18" charset="0"/>
              </a:rPr>
              <a:t>the protective threshold varies and isn't precisely defined for the population; 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it is challenging to assess </a:t>
            </a:r>
            <a:r>
              <a:rPr lang="en-US" altLang="ko-KR" sz="1800" dirty="0">
                <a:cs typeface="Arial" panose="020B0604020202020204" pitchFamily="34" charset="0"/>
              </a:rPr>
              <a:t>risk trends based on cross-sectional surveys, and most existing longitudinal studies are hospital-based with relatively small sample sizes</a:t>
            </a:r>
            <a:r>
              <a:rPr lang="en-US" altLang="ko-KR" sz="1800" b="0" i="0" u="none" strike="noStrike" baseline="0" dirty="0">
                <a:cs typeface="Arial" panose="020B0604020202020204" pitchFamily="34" charset="0"/>
              </a:rPr>
              <a:t>.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A6802-2368-A676-DF95-22C42348354F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Case control study 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Population Spike (S) antibody level threshold can guide appropriate vaccination interval by age group.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Age presents a clear correlation with COVID-19 infection risk, indicating that the age 80+ groups face the highest risk than younger groups (89% versus 71%)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Cohort study design:</a:t>
            </a:r>
            <a:r>
              <a:rPr lang="en-US" sz="2000" dirty="0"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Overall, the hybrid-induced population had a lower likelihood of infection, associated with higher Spike (S) antibody levels.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Spike (S) antibody level four months post-exposure is primarily influenced by immune type, subsequent immunological events, the time elapsed since the most recent immunological event, and the current Spike antibody level. Among these factors</a:t>
            </a:r>
            <a:r>
              <a:rPr lang="en-US" b="1" dirty="0">
                <a:cs typeface="Arial" panose="020B0604020202020204" pitchFamily="34" charset="0"/>
              </a:rPr>
              <a:t>, the current Spike antibody level </a:t>
            </a:r>
            <a:r>
              <a:rPr lang="en-US" dirty="0">
                <a:cs typeface="Arial" panose="020B0604020202020204" pitchFamily="34" charset="0"/>
              </a:rPr>
              <a:t>and </a:t>
            </a:r>
            <a:r>
              <a:rPr lang="en-US" b="1" dirty="0">
                <a:cs typeface="Arial" panose="020B0604020202020204" pitchFamily="34" charset="0"/>
              </a:rPr>
              <a:t>subsequent immunological events </a:t>
            </a:r>
            <a:r>
              <a:rPr lang="en-US" dirty="0">
                <a:cs typeface="Arial" panose="020B0604020202020204" pitchFamily="34" charset="0"/>
              </a:rPr>
              <a:t>are the most dominant, accounting for the majority of the variance in the model.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Compared to the hybrid-induced population, the naive and vaccine-only induced populations respond more effectively to an additional vaccine, achieving a significantly faster increase in Spike antibody levels.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5481D-B09E-C507-C5A8-5F77764600BD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C2F7-6217-95ED-367D-46C941389BBA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E7AEF05B-9CD9-41AC-376A-3D2D15C1A651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FA0A695B-CE45-9C91-6964-40C87F1DBF1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DB1C3-2E2D-FD75-BACD-77AF6085A683}"/>
              </a:ext>
            </a:extLst>
          </p:cNvPr>
          <p:cNvSpPr txBox="1"/>
          <p:nvPr/>
        </p:nvSpPr>
        <p:spPr>
          <a:xfrm>
            <a:off x="243774" y="935225"/>
            <a:ext cx="113211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Limitations: </a:t>
            </a:r>
            <a:endParaRPr lang="en-US" altLang="zh-CN" sz="1600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surveillance data was not collected through a scientifically randomized design; therefore, the validity of comparisons and analyses may be completely compromised.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From a logical standpoint, it’s possible that individuals exhibiting both S and N antibodies have been exposed solely through infection. However, given their minimal representation in the sample, the cohort study has categorized them as hybrid-induced for the purposes of analysis.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Other aspects of immune function, including NK cells [39] and spike specific T-cell immunity [40], were not evaluated, but they likely also play an important role in immunity to SARS-CoV-2.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The evaluation was confined to data points obtained prior to widespread booster doses of vaccination for HCWs, which typically became available between Month 9 and Month 12 of follow-up for this HCW cohort.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BA89C-ED86-0438-A9D9-22BDA3DC664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7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[1] https://</a:t>
            </a:r>
            <a:r>
              <a:rPr lang="en-US" sz="1600" dirty="0" err="1">
                <a:cs typeface="Calibri" panose="020F0502020204030204" pitchFamily="34" charset="0"/>
              </a:rPr>
              <a:t>ourworldindata.org</a:t>
            </a:r>
            <a:r>
              <a:rPr lang="en-US" sz="1600" dirty="0">
                <a:cs typeface="Calibri" panose="020F0502020204030204" pitchFamily="34" charset="0"/>
              </a:rPr>
              <a:t>/covid-vaccinations</a:t>
            </a:r>
          </a:p>
          <a:p>
            <a:r>
              <a:rPr lang="en-US" sz="1600" dirty="0">
                <a:cs typeface="Calibri" panose="020F0502020204030204" pitchFamily="34" charset="0"/>
              </a:rPr>
              <a:t>[2] </a:t>
            </a:r>
            <a:r>
              <a:rPr lang="en-US" sz="1600" dirty="0" err="1">
                <a:cs typeface="Calibri" panose="020F0502020204030204" pitchFamily="34" charset="0"/>
              </a:rPr>
              <a:t>Amjadi</a:t>
            </a:r>
            <a:r>
              <a:rPr lang="en-US" sz="1600" dirty="0">
                <a:cs typeface="Calibri" panose="020F0502020204030204" pitchFamily="34" charset="0"/>
              </a:rPr>
              <a:t>, M. F., &amp; O'Connell, S. E. (2021). Specific COVID-19 symptoms correlate with high antibody levels against SARS-CoV-2. *AAI*.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[3] Imai, K., Kitagawa, Y., Tabata, S., Kubota, K., </a:t>
            </a:r>
            <a:r>
              <a:rPr lang="en-US" sz="1600" dirty="0" err="1">
                <a:cs typeface="Calibri" panose="020F0502020204030204" pitchFamily="34" charset="0"/>
              </a:rPr>
              <a:t>Nagura</a:t>
            </a:r>
            <a:r>
              <a:rPr lang="en-US" sz="1600" dirty="0">
                <a:cs typeface="Calibri" panose="020F0502020204030204" pitchFamily="34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[4] Goldblatt, D., Fiore-</a:t>
            </a:r>
            <a:r>
              <a:rPr lang="en-US" sz="1600" dirty="0" err="1">
                <a:cs typeface="Calibri" panose="020F0502020204030204" pitchFamily="34" charset="0"/>
              </a:rPr>
              <a:t>Gartland</a:t>
            </a:r>
            <a:r>
              <a:rPr lang="en-US" sz="1600" dirty="0">
                <a:cs typeface="Calibri" panose="020F0502020204030204" pitchFamily="34" charset="0"/>
              </a:rPr>
              <a:t>, A., Johnson, M., Hunt, A., Bengt, C., </a:t>
            </a:r>
            <a:r>
              <a:rPr lang="en-US" sz="1600" dirty="0" err="1">
                <a:cs typeface="Calibri" panose="020F0502020204030204" pitchFamily="34" charset="0"/>
              </a:rPr>
              <a:t>Zavadska</a:t>
            </a:r>
            <a:r>
              <a:rPr lang="en-US" sz="1600" dirty="0">
                <a:cs typeface="Calibri" panose="020F0502020204030204" pitchFamily="34" charset="0"/>
              </a:rPr>
              <a:t>, D., Snipe, H. D., Brown, J. S., Workman, L., </a:t>
            </a:r>
            <a:r>
              <a:rPr lang="en-US" sz="1600" dirty="0" err="1">
                <a:cs typeface="Calibri" panose="020F0502020204030204" pitchFamily="34" charset="0"/>
              </a:rPr>
              <a:t>Zar</a:t>
            </a:r>
            <a:r>
              <a:rPr lang="en-US" sz="1600" dirty="0">
                <a:cs typeface="Calibri" panose="020F0502020204030204" pitchFamily="34" charset="0"/>
              </a:rPr>
              <a:t>, H. J., </a:t>
            </a:r>
            <a:r>
              <a:rPr lang="en-US" sz="1600" dirty="0" err="1">
                <a:cs typeface="Calibri" panose="020F0502020204030204" pitchFamily="34" charset="0"/>
              </a:rPr>
              <a:t>Montefiori</a:t>
            </a:r>
            <a:r>
              <a:rPr lang="en-US" sz="1600" dirty="0">
                <a:cs typeface="Calibri" panose="020F0502020204030204" pitchFamily="34" charset="0"/>
              </a:rPr>
              <a:t>, D., Shen, X., Dull, P., Plotkin, S., </a:t>
            </a:r>
            <a:r>
              <a:rPr lang="en-US" sz="1600" dirty="0" err="1">
                <a:cs typeface="Calibri" panose="020F0502020204030204" pitchFamily="34" charset="0"/>
              </a:rPr>
              <a:t>Siber</a:t>
            </a:r>
            <a:r>
              <a:rPr lang="en-US" sz="1600" dirty="0">
                <a:cs typeface="Calibri" panose="020F0502020204030204" pitchFamily="34" charset="0"/>
              </a:rPr>
              <a:t>, G., &amp; Ambrosino, D. (2021). Towards a population-based threshold of protection for COVID-19 vaccines. *Vaccine*.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A3D0D-1207-0341-3DA0-4CEA8389130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7DE8-A407-0E14-523E-073E160F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C316-0B79-DBF3-0804-89320E88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Youngji Jo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 Chang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Kevin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Dieckhaus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Jaehun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7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738-3063-0D34-5A20-8FFE8F67048B}"/>
              </a:ext>
            </a:extLst>
          </p:cNvPr>
          <p:cNvSpPr txBox="1">
            <a:spLocks/>
          </p:cNvSpPr>
          <p:nvPr/>
        </p:nvSpPr>
        <p:spPr>
          <a:xfrm>
            <a:off x="2260035" y="2637009"/>
            <a:ext cx="7671930" cy="7919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latin typeface="+mn-lt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819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2062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blipFill>
                <a:blip r:embed="rId3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/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blipFill>
                <a:blip r:embed="rId4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/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blipFill>
                <a:blip r:embed="rId5"/>
                <a:stretch>
                  <a:fillRect l="-91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/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blipFill>
                <a:blip r:embed="rId6"/>
                <a:stretch>
                  <a:fillRect l="-976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9178156-C044-0D10-EC7F-A7631D382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5" y="2536659"/>
            <a:ext cx="6284368" cy="33223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0333D5-59A6-1784-2548-8F2F956C4D43}"/>
              </a:ext>
            </a:extLst>
          </p:cNvPr>
          <p:cNvSpPr/>
          <p:nvPr/>
        </p:nvSpPr>
        <p:spPr>
          <a:xfrm>
            <a:off x="2478502" y="4889633"/>
            <a:ext cx="4817447" cy="44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4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1712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blipFill>
                <a:blip r:embed="rId3"/>
                <a:stretch>
                  <a:fillRect l="-667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/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blipFill>
                <a:blip r:embed="rId4"/>
                <a:stretch>
                  <a:fillRect l="-626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/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7: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blipFill>
                <a:blip r:embed="rId5"/>
                <a:stretch>
                  <a:fillRect l="-626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/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blipFill>
                <a:blip r:embed="rId6"/>
                <a:stretch>
                  <a:fillRect l="-793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ED68CC5-915C-6B75-132A-94EA571C7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207" y="1281505"/>
            <a:ext cx="5273625" cy="166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423E6B-53BE-8970-782E-CB47DB3F2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207" y="4127107"/>
            <a:ext cx="6005980" cy="20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3C718E-B041-5589-433D-06BCBC950C88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Final Model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E5D7B765-F963-54EF-B783-A6076925E1CD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69895CA2-16F0-1DC7-9293-DCAF0A4137B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76ED0-6B23-E17D-6A3C-6C9C593E126E}"/>
                  </a:ext>
                </a:extLst>
              </p:cNvPr>
              <p:cNvSpPr txBox="1"/>
              <p:nvPr/>
            </p:nvSpPr>
            <p:spPr>
              <a:xfrm>
                <a:off x="1343525" y="872668"/>
                <a:ext cx="95049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76ED0-6B23-E17D-6A3C-6C9C593E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525" y="872668"/>
                <a:ext cx="9504949" cy="276999"/>
              </a:xfrm>
              <a:prstGeom prst="rect">
                <a:avLst/>
              </a:prstGeom>
              <a:blipFill>
                <a:blip r:embed="rId2"/>
                <a:stretch>
                  <a:fillRect l="-1200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98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79D9-7064-A545-B982-018D942E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1448-CD19-6996-2456-07D9CFBE7C8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CAB9F8F3-280C-2C9D-6ED6-DE47B10AC9F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07D27381-6805-4FD1-32F8-C8F4A7CB09B5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81EF8-43D8-0DFD-9981-891DE1B0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66" y="484992"/>
            <a:ext cx="6429334" cy="3473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62EA5-6796-9294-FAAE-1C3AF784E073}"/>
              </a:ext>
            </a:extLst>
          </p:cNvPr>
          <p:cNvSpPr txBox="1"/>
          <p:nvPr/>
        </p:nvSpPr>
        <p:spPr>
          <a:xfrm>
            <a:off x="427383" y="1043609"/>
            <a:ext cx="5516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Nested Case-control Study (NCC)</a:t>
            </a:r>
          </a:p>
          <a:p>
            <a:endParaRPr lang="en-US" dirty="0"/>
          </a:p>
          <a:p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Unbalanced case-control data 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refer to a situation in epidemiological and medical research where the number of cases does not match the number of controls. 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r>
              <a:rPr lang="en-US" b="1" dirty="0">
                <a:solidFill>
                  <a:srgbClr val="0D0D0D"/>
                </a:solidFill>
              </a:rPr>
              <a:t>To </a:t>
            </a:r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maximize statistical efficiency and minimize bias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, for each case, a subset of controls is selected from the same cohort. Controls are often matched to cases on various factors like age, gender, or other characteristics to ensure comparability.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B6C62-80F0-F245-FECE-3ADBA29279A7}"/>
              </a:ext>
            </a:extLst>
          </p:cNvPr>
          <p:cNvSpPr txBox="1"/>
          <p:nvPr/>
        </p:nvSpPr>
        <p:spPr>
          <a:xfrm>
            <a:off x="427382" y="440656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{Epi} in R, by </a:t>
            </a:r>
            <a:r>
              <a:rPr lang="en-US" sz="1800" b="1" dirty="0">
                <a:effectLst/>
              </a:rPr>
              <a:t>B. Carstensen and M. Plummer, Mar 30, 2024 </a:t>
            </a:r>
            <a:r>
              <a:rPr lang="en-US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E9A584F2-95D4-C391-7817-52885D32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2" y="5140153"/>
            <a:ext cx="4191000" cy="914400"/>
          </a:xfrm>
          <a:prstGeom prst="rect">
            <a:avLst/>
          </a:prstGeom>
        </p:spPr>
      </p:pic>
      <p:pic>
        <p:nvPicPr>
          <p:cNvPr id="11" name="Picture 10" descr="A number with numbers on it&#10;&#10;Description automatically generated">
            <a:extLst>
              <a:ext uri="{FF2B5EF4-FFF2-40B4-BE49-F238E27FC236}">
                <a16:creationId xmlns:a16="http://schemas.microsoft.com/office/drawing/2014/main" id="{298235CE-E817-58D5-F65E-41C77AE8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82" y="5140153"/>
            <a:ext cx="41910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A5D57-EABC-F965-6C2A-94F2404E036F}"/>
              </a:ext>
            </a:extLst>
          </p:cNvPr>
          <p:cNvCxnSpPr>
            <a:cxnSpLocks/>
          </p:cNvCxnSpPr>
          <p:nvPr/>
        </p:nvCxnSpPr>
        <p:spPr>
          <a:xfrm>
            <a:off x="616225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8C4FC9-6D0F-A291-4370-B21F359C52F0}"/>
              </a:ext>
            </a:extLst>
          </p:cNvPr>
          <p:cNvCxnSpPr>
            <a:cxnSpLocks/>
          </p:cNvCxnSpPr>
          <p:nvPr/>
        </p:nvCxnSpPr>
        <p:spPr>
          <a:xfrm>
            <a:off x="6855970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D5E62F-16CD-1EBE-80DA-80AC879B0D05}"/>
              </a:ext>
            </a:extLst>
          </p:cNvPr>
          <p:cNvSpPr/>
          <p:nvPr/>
        </p:nvSpPr>
        <p:spPr>
          <a:xfrm>
            <a:off x="5102086" y="5475842"/>
            <a:ext cx="1166191" cy="578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F1AB23-4911-AD3B-0E49-3CB79C11A1DF}"/>
              </a:ext>
            </a:extLst>
          </p:cNvPr>
          <p:cNvCxnSpPr>
            <a:cxnSpLocks/>
          </p:cNvCxnSpPr>
          <p:nvPr/>
        </p:nvCxnSpPr>
        <p:spPr>
          <a:xfrm>
            <a:off x="616225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672E61-2850-FC1F-7A96-B841D79C9387}"/>
              </a:ext>
            </a:extLst>
          </p:cNvPr>
          <p:cNvCxnSpPr>
            <a:cxnSpLocks/>
          </p:cNvCxnSpPr>
          <p:nvPr/>
        </p:nvCxnSpPr>
        <p:spPr>
          <a:xfrm>
            <a:off x="616225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93D3E2-304A-1CF3-0FB9-831DF19258C9}"/>
              </a:ext>
            </a:extLst>
          </p:cNvPr>
          <p:cNvCxnSpPr>
            <a:cxnSpLocks/>
          </p:cNvCxnSpPr>
          <p:nvPr/>
        </p:nvCxnSpPr>
        <p:spPr>
          <a:xfrm>
            <a:off x="6846403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E7939-5460-C41D-0566-18883B03097F}"/>
              </a:ext>
            </a:extLst>
          </p:cNvPr>
          <p:cNvCxnSpPr>
            <a:cxnSpLocks/>
          </p:cNvCxnSpPr>
          <p:nvPr/>
        </p:nvCxnSpPr>
        <p:spPr>
          <a:xfrm>
            <a:off x="6855970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5F968-1CA9-555B-F763-C8CA187B0E18}"/>
              </a:ext>
            </a:extLst>
          </p:cNvPr>
          <p:cNvSpPr txBox="1"/>
          <p:nvPr/>
        </p:nvSpPr>
        <p:spPr>
          <a:xfrm>
            <a:off x="1375648" y="4866231"/>
            <a:ext cx="24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Case-control cohort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CDB7E-5322-4CCF-7C75-F350A7A6E93E}"/>
              </a:ext>
            </a:extLst>
          </p:cNvPr>
          <p:cNvSpPr txBox="1"/>
          <p:nvPr/>
        </p:nvSpPr>
        <p:spPr>
          <a:xfrm>
            <a:off x="7141886" y="4866231"/>
            <a:ext cx="341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 Case-control design cohort</a:t>
            </a:r>
          </a:p>
        </p:txBody>
      </p:sp>
    </p:spTree>
    <p:extLst>
      <p:ext uri="{BB962C8B-B14F-4D97-AF65-F5344CB8AC3E}">
        <p14:creationId xmlns:p14="http://schemas.microsoft.com/office/powerpoint/2010/main" val="416891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0BD4-BCDA-943E-10DB-4CC573AF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vaccine&#10;&#10;Description automatically generated with medium confidence">
            <a:extLst>
              <a:ext uri="{FF2B5EF4-FFF2-40B4-BE49-F238E27FC236}">
                <a16:creationId xmlns:a16="http://schemas.microsoft.com/office/drawing/2014/main" id="{54A4992E-4BDA-AADA-FA77-9172CCBD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" r="-387"/>
          <a:stretch/>
        </p:blipFill>
        <p:spPr>
          <a:xfrm>
            <a:off x="0" y="847618"/>
            <a:ext cx="6352493" cy="384048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C6BF2B8-0D89-8D32-F91E-46072028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-262"/>
          <a:stretch/>
        </p:blipFill>
        <p:spPr>
          <a:xfrm>
            <a:off x="5202936" y="847618"/>
            <a:ext cx="6352493" cy="384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6FF371-D9DB-8756-8363-DE3425C427C4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582170-69A2-BB12-D16A-E0EA0A3F0A3A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Box plots for N antibody level grouped by Age and later events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71465-B888-7B35-EDB7-A2529D3B6FBA}"/>
              </a:ext>
            </a:extLst>
          </p:cNvPr>
          <p:cNvSpPr txBox="1"/>
          <p:nvPr/>
        </p:nvSpPr>
        <p:spPr>
          <a:xfrm>
            <a:off x="447261" y="5138530"/>
            <a:ext cx="1020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trends in N antibody levels are not well-defined, as these antibodies are typically produced only in response to an infection.</a:t>
            </a:r>
          </a:p>
        </p:txBody>
      </p:sp>
    </p:spTree>
    <p:extLst>
      <p:ext uri="{BB962C8B-B14F-4D97-AF65-F5344CB8AC3E}">
        <p14:creationId xmlns:p14="http://schemas.microsoft.com/office/powerpoint/2010/main" val="241378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400" b="1" dirty="0">
                <a:cs typeface="Arial" panose="020B0604020202020204" pitchFamily="34" charset="0"/>
              </a:rPr>
              <a:t>Repeated Community-Based Antibody Surveys 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1: Examining the association between Spike (S) protein antibody levels and COVID-19 infection (Case control study design)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2: Determine the change of S antibody level by infection or vaccination over time (Cohort study design)</a:t>
            </a: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6581D-A670-6D32-582F-A40CAFE3A4E8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743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5AF3-9987-5E89-6FE8-9D7B7FF1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928D7-AA11-4B9D-DCA4-8F352910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8" y="1033272"/>
            <a:ext cx="11129764" cy="479145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A229F3-6F85-584D-BBEF-6D60718AF355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565723-7381-7896-78E5-DAC159C189A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Quantification table for the difference of N antibody level from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2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0163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70E1E72-5591-FC8D-992A-556B0363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554480"/>
            <a:ext cx="6433291" cy="393192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98E200F-93A7-95B3-564D-6B3D008D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554480"/>
            <a:ext cx="6433291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2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C21A8-72CD-E3F5-3D28-959EBAC7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53" y="658368"/>
            <a:ext cx="10104164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00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C496D-BBB5-C45B-4E01-13C79809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4311C-286E-19BE-8A9C-47D2DD8E80B5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0214B4-AD65-857F-BC25-0306B14DC6B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5B68FCF4-A21B-DB86-E894-91C4242F514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9B11E4-3284-23AF-A3B0-436C8EE6789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5A4A0-EC1F-6F2C-36FE-3FDF1A83471F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2C070-2070-3D4D-F72A-9FFD86736FC6}"/>
              </a:ext>
            </a:extLst>
          </p:cNvPr>
          <p:cNvSpPr/>
          <p:nvPr/>
        </p:nvSpPr>
        <p:spPr>
          <a:xfrm>
            <a:off x="549963" y="1290001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972408-E1E0-235C-0855-CFF927B4F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ADA7A1-7084-81E0-AE8B-C91968AF2089}"/>
              </a:ext>
            </a:extLst>
          </p:cNvPr>
          <p:cNvSpPr/>
          <p:nvPr/>
        </p:nvSpPr>
        <p:spPr>
          <a:xfrm>
            <a:off x="7145497" y="1225670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2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702F-6384-5DC6-7AF0-4EC291A3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FC61C-3197-367C-FCC5-C918C30E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2BEC2-9B2B-E906-27D7-32C4C774701F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If no events occur, the rate of decrease in S antibody levels in the vaccine-induced population is lower compared to the hybrid-induced group.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606AE3-1F51-3850-1FE9-798D90C713C0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793A3D91-5946-2DD8-4F52-4043891A429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DB894-65FC-1B57-ACBF-E68D1001B6A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EBC82-ECB8-CFC5-AF75-4785E6CFFEF4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E7715-688F-930C-157B-CE2D283C6EAD}"/>
              </a:ext>
            </a:extLst>
          </p:cNvPr>
          <p:cNvSpPr/>
          <p:nvPr/>
        </p:nvSpPr>
        <p:spPr>
          <a:xfrm>
            <a:off x="4040230" y="1225669"/>
            <a:ext cx="1200638" cy="3490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FD621-F7B4-926F-C32D-D2D98B86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5B543-287E-95C8-A797-1BE444C81275}"/>
              </a:ext>
            </a:extLst>
          </p:cNvPr>
          <p:cNvSpPr/>
          <p:nvPr/>
        </p:nvSpPr>
        <p:spPr>
          <a:xfrm>
            <a:off x="10565063" y="1225669"/>
            <a:ext cx="1173915" cy="34225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0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7611AE-F0AF-284D-9F22-0A0C7A81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1937283" y="1327356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increase in S antibody levels among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at least </a:t>
            </a:r>
            <a:r>
              <a:rPr lang="en-US" b="1" dirty="0">
                <a:cs typeface="Arial" panose="020B0604020202020204" pitchFamily="34" charset="0"/>
              </a:rPr>
              <a:t>6 times </a:t>
            </a:r>
            <a:r>
              <a:rPr lang="en-US" dirty="0">
                <a:cs typeface="Arial" panose="020B0604020202020204" pitchFamily="34" charset="0"/>
              </a:rPr>
              <a:t>greater than that of </a:t>
            </a:r>
            <a:r>
              <a:rPr lang="en-US" b="1" dirty="0">
                <a:cs typeface="Arial" panose="020B0604020202020204" pitchFamily="34" charset="0"/>
              </a:rPr>
              <a:t>the hybrid-induced population</a:t>
            </a:r>
            <a:r>
              <a:rPr lang="en-US" dirty="0">
                <a:cs typeface="Arial" panose="020B0604020202020204" pitchFamily="34" charset="0"/>
              </a:rPr>
              <a:t>, regardless of whether they have undergone infection, vaccination, or both.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134E-4049-4A1A-4A50-FB75B8BB4927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BEF1B-6402-DD6E-8B41-9C0C06B2E466}"/>
              </a:ext>
            </a:extLst>
          </p:cNvPr>
          <p:cNvSpPr/>
          <p:nvPr/>
        </p:nvSpPr>
        <p:spPr>
          <a:xfrm>
            <a:off x="1937282" y="3485630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7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36843-C492-AFCB-8AD5-DFCBA92D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2121498" y="4015775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If </a:t>
            </a:r>
            <a:r>
              <a:rPr lang="en-US" b="1" dirty="0">
                <a:cs typeface="Arial" panose="020B0604020202020204" pitchFamily="34" charset="0"/>
              </a:rPr>
              <a:t>no events </a:t>
            </a:r>
            <a:r>
              <a:rPr lang="en-US" dirty="0">
                <a:cs typeface="Arial" panose="020B0604020202020204" pitchFamily="34" charset="0"/>
              </a:rPr>
              <a:t>occurred, the rate of decline in S antibody levels for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only </a:t>
            </a:r>
            <a:r>
              <a:rPr lang="en-US" b="1" dirty="0">
                <a:cs typeface="Arial" panose="020B0604020202020204" pitchFamily="34" charset="0"/>
              </a:rPr>
              <a:t>half</a:t>
            </a:r>
            <a:r>
              <a:rPr lang="en-US" dirty="0">
                <a:cs typeface="Arial" panose="020B0604020202020204" pitchFamily="34" charset="0"/>
              </a:rPr>
              <a:t> that observed in the </a:t>
            </a:r>
            <a:r>
              <a:rPr lang="en-US" b="1" dirty="0">
                <a:cs typeface="Arial" panose="020B0604020202020204" pitchFamily="34" charset="0"/>
              </a:rPr>
              <a:t>hybrid-induced population.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BE9BE-30AF-56E3-38D4-6680E2958892}"/>
              </a:ext>
            </a:extLst>
          </p:cNvPr>
          <p:cNvSpPr/>
          <p:nvPr/>
        </p:nvSpPr>
        <p:spPr>
          <a:xfrm>
            <a:off x="2121498" y="1849166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CED33-5109-C6B1-106C-A463EBE7608A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385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6D72C0-1F60-1A8D-45DA-F7CA2D64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799871" y="2025446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Regardless of immunity type, </a:t>
            </a:r>
            <a:r>
              <a:rPr lang="en-US" b="1" dirty="0">
                <a:cs typeface="Arial" panose="020B0604020202020204" pitchFamily="34" charset="0"/>
              </a:rPr>
              <a:t>younger individuals </a:t>
            </a:r>
            <a:r>
              <a:rPr lang="en-US" dirty="0">
                <a:cs typeface="Arial" panose="020B0604020202020204" pitchFamily="34" charset="0"/>
              </a:rPr>
              <a:t>showed a </a:t>
            </a:r>
            <a:r>
              <a:rPr lang="en-US" b="1" dirty="0">
                <a:cs typeface="Arial" panose="020B0604020202020204" pitchFamily="34" charset="0"/>
              </a:rPr>
              <a:t>greater increase </a:t>
            </a:r>
            <a:r>
              <a:rPr lang="en-US" dirty="0">
                <a:cs typeface="Arial" panose="020B0604020202020204" pitchFamily="34" charset="0"/>
              </a:rPr>
              <a:t>in S antibody levels after infection or vaccination, and </a:t>
            </a:r>
            <a:r>
              <a:rPr lang="en-US" b="1" dirty="0">
                <a:cs typeface="Arial" panose="020B0604020202020204" pitchFamily="34" charset="0"/>
              </a:rPr>
              <a:t>a faster decline </a:t>
            </a:r>
            <a:r>
              <a:rPr lang="en-US" dirty="0">
                <a:cs typeface="Arial" panose="020B0604020202020204" pitchFamily="34" charset="0"/>
              </a:rPr>
              <a:t>in the absence of these events, especially in the vaccine-induced group. The later pattern was not observed in the hybrid-induced group</a:t>
            </a:r>
            <a:r>
              <a:rPr lang="en-US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7E0EB-C58A-4F66-CAB5-D42E27875026}"/>
              </a:ext>
            </a:extLst>
          </p:cNvPr>
          <p:cNvSpPr/>
          <p:nvPr/>
        </p:nvSpPr>
        <p:spPr>
          <a:xfrm>
            <a:off x="8799871" y="4179687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AC3DF-C665-C2B1-440F-0076A7510945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8762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04BF-C8DE-D384-C1F6-3D1F9A7A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880284" y="1316491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Across various events, </a:t>
            </a:r>
            <a:r>
              <a:rPr lang="en-US" b="1" dirty="0">
                <a:cs typeface="Arial" panose="020B0604020202020204" pitchFamily="34" charset="0"/>
              </a:rPr>
              <a:t>infection</a:t>
            </a:r>
            <a:r>
              <a:rPr lang="en-US" dirty="0">
                <a:cs typeface="Arial" panose="020B0604020202020204" pitchFamily="34" charset="0"/>
              </a:rPr>
              <a:t> leads to a higher S antibody level increase in </a:t>
            </a:r>
            <a:r>
              <a:rPr lang="en-US" b="1" dirty="0">
                <a:cs typeface="Arial" panose="020B0604020202020204" pitchFamily="34" charset="0"/>
              </a:rPr>
              <a:t>the vaccine-induced population</a:t>
            </a:r>
            <a:r>
              <a:rPr lang="en-US" dirty="0">
                <a:cs typeface="Arial" panose="020B0604020202020204" pitchFamily="34" charset="0"/>
              </a:rPr>
              <a:t>, whereas </a:t>
            </a:r>
            <a:r>
              <a:rPr lang="en-US" b="1" dirty="0">
                <a:cs typeface="Arial" panose="020B0604020202020204" pitchFamily="34" charset="0"/>
              </a:rPr>
              <a:t>vaccination</a:t>
            </a:r>
            <a:r>
              <a:rPr lang="en-US" dirty="0">
                <a:cs typeface="Arial" panose="020B0604020202020204" pitchFamily="34" charset="0"/>
              </a:rPr>
              <a:t> prompts a greater rise in the </a:t>
            </a:r>
            <a:r>
              <a:rPr lang="en-US" b="1" dirty="0">
                <a:cs typeface="Arial" panose="020B0604020202020204" pitchFamily="34" charset="0"/>
              </a:rPr>
              <a:t>hybrid-induced group.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F15BE-6B38-B004-578A-FB6FA9A11FE5}"/>
              </a:ext>
            </a:extLst>
          </p:cNvPr>
          <p:cNvSpPr/>
          <p:nvPr/>
        </p:nvSpPr>
        <p:spPr>
          <a:xfrm>
            <a:off x="8880284" y="3429000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FAE51-A379-53FE-2FEE-C31B4DB0C3F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90825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Cohort Study Model Selection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CD8DC-0ADB-51FF-F3D2-0441432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91" y="635288"/>
            <a:ext cx="6134618" cy="3683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AA16C-9959-118C-FF46-447ECAC3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4494259"/>
            <a:ext cx="775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540DF-6EA7-C65D-0CBE-AB070185B34C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BE8171-11B5-EB3D-9432-73B48A7F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82" y="3512820"/>
            <a:ext cx="6587555" cy="3393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3855543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46952"/>
              </p:ext>
            </p:extLst>
          </p:nvPr>
        </p:nvGraphicFramePr>
        <p:xfrm>
          <a:off x="361577" y="1192530"/>
          <a:ext cx="11358048" cy="650698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358048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21483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period:   </a:t>
                      </a:r>
                      <a:r>
                        <a:rPr lang="en-US" sz="20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August 2022 (1</a:t>
                      </a:r>
                      <a:r>
                        <a:rPr lang="en-US" sz="20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20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 – December 2022 (2</a:t>
                      </a:r>
                      <a:r>
                        <a:rPr lang="en-US" sz="20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20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area: </a:t>
                      </a: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258 public health centers and 113 private medical facilities from 259 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cities/counties nationwide in South Korea</a:t>
                      </a:r>
                      <a:endParaRPr lang="en-US" altLang="ko-KR" sz="20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altLang="ko-KR" sz="200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Longitudinal cohort investigation with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serial sampling of the same individual each time;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Surveyors conduct one-on-one interviews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via tablets with antibody blood tests.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  <a:tr h="21483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020695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735E9-DD9C-9273-FE66-0BDE06DFF219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913839" y="1475663"/>
            <a:ext cx="10649292" cy="3906674"/>
            <a:chOff x="392981" y="907559"/>
            <a:chExt cx="10123542" cy="220134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07559"/>
              <a:ext cx="3903831" cy="468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Hybrid immunity </a:t>
              </a:r>
            </a:p>
            <a:p>
              <a:r>
                <a:rPr lang="en-US" sz="1600" b="1" dirty="0"/>
                <a:t>(Vaccinated &amp; Infection OR Infection only)</a:t>
              </a:r>
            </a:p>
            <a:p>
              <a:endParaRPr lang="en-US" sz="16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620425"/>
              <a:ext cx="1921049" cy="19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Vaccinated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6" y="2109562"/>
              <a:ext cx="4269107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Infection only </a:t>
              </a:r>
            </a:p>
            <a:p>
              <a:r>
                <a:rPr lang="en-US" sz="1600" b="1" dirty="0"/>
                <a:t>(or Infection and poor Vaccination response)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701465"/>
              <a:ext cx="2972428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Naïve</a:t>
              </a:r>
            </a:p>
            <a:p>
              <a:r>
                <a:rPr lang="en-US" sz="1600" b="1" dirty="0"/>
                <a:t>(No Infection &amp; No Vaccination)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6EBCB3B-4B72-0303-81D7-F82FF521C52F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88206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Population immunological status by S/N ab level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82F16-66FD-4237-280C-C43F1AA6967F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0F5742B0-0A4E-C9C0-635F-4B9E5AE032F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1988F-8E37-BAD9-C308-5C442DEF7AF1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7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73568-8EC1-859D-3479-53604DBB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56212" cy="823912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1: Nested case-control study design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C4300-A8D3-49FA-45F1-4B0F85AE03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Confirmed infection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anti-Spike (S) antibody level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L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ogistic regression, Statistical inference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26EBF-9BE1-FA24-5DAD-E0093CDC2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2: Cohort study design</a:t>
            </a:r>
            <a:endParaRPr lang="en-US" altLang="zh-CN" sz="24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6008E-A842-422C-ACA6-4C6012C48E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Immunological events (Infection and/or vaccination)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Hybrid immunity and vaccine-induced immunity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Descriptive analysis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C15485-6862-3A74-E8F5-03BD0A692066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4FA5AE40-1EBD-B2FA-A58C-195B5078DD8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2019DA-55C2-AF82-673C-C6E204A64A1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B21CC-74FE-6A4C-2583-E13A5948827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64900" y="28878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86689" y="115508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46041" y="115508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61556" y="19621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61556" y="242519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12437" y="418663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81254" y="502520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73504" y="59250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698079" y="418784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cs typeface="Times New Roman" panose="02020603050405020304" pitchFamily="18" charset="0"/>
              </a:rPr>
              <a:t>5,549</a:t>
            </a:r>
            <a:r>
              <a:rPr lang="en-US" sz="12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74982" y="496078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26679" y="592072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cs typeface="Times New Roman" panose="02020603050405020304" pitchFamily="18" charset="0"/>
              </a:rPr>
              <a:t>4,200</a:t>
            </a:r>
            <a:endParaRPr lang="en-US" sz="1400" b="1" dirty="0"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19180" y="19665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19180" y="2880984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19180" y="24237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66717" y="4186634"/>
            <a:ext cx="3291840" cy="4572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52359" y="4184827"/>
            <a:ext cx="3291840" cy="4754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35534" y="4960463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41037" y="5869348"/>
            <a:ext cx="2743200" cy="5943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26679" y="5869348"/>
            <a:ext cx="2743200" cy="59225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72191" y="4894610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18153" y="1136425"/>
            <a:ext cx="3291840" cy="59225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59379" y="1981940"/>
            <a:ext cx="2457953" cy="1951436"/>
          </a:xfrm>
          <a:prstGeom prst="bentConnector3">
            <a:avLst>
              <a:gd name="adj1" fmla="val 2331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53103" y="1739651"/>
            <a:ext cx="2456146" cy="2434206"/>
          </a:xfrm>
          <a:prstGeom prst="bentConnector3">
            <a:avLst>
              <a:gd name="adj1" fmla="val 7643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64073" y="21951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64073" y="26523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12637" y="4643834"/>
            <a:ext cx="0" cy="122551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298279" y="4660315"/>
            <a:ext cx="0" cy="1209033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27374" y="5256591"/>
            <a:ext cx="485263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298279" y="5190738"/>
            <a:ext cx="473912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64072" y="3109584"/>
            <a:ext cx="1155108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4C047D39-C21B-1BFB-7E45-4189687B3E2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7014689" cy="7315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Case control study design  </a:t>
            </a:r>
          </a:p>
        </p:txBody>
      </p:sp>
      <p:sp>
        <p:nvSpPr>
          <p:cNvPr id="28" name="직사각형 3">
            <a:extLst>
              <a:ext uri="{FF2B5EF4-FFF2-40B4-BE49-F238E27FC236}">
                <a16:creationId xmlns:a16="http://schemas.microsoft.com/office/drawing/2014/main" id="{86276A9D-7C49-7251-69D3-E81D60F104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8">
            <a:extLst>
              <a:ext uri="{FF2B5EF4-FFF2-40B4-BE49-F238E27FC236}">
                <a16:creationId xmlns:a16="http://schemas.microsoft.com/office/drawing/2014/main" id="{109EA369-3598-5E2C-6E67-AF60E4B2895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98E1E-2E17-35BB-4D06-4F55F6D44E5D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5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D8FE-C472-2195-4017-DBD9D103D13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95200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comparing case and control group characteristics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11456086-31E8-3769-1F83-EAFBFC0E734B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5DD056EE-E92D-12E5-F4A5-8146CCACE14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D3120-1ACD-CD7C-EBC7-E17F5F95F895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7CC02-A4D5-B508-9232-EE33B0DF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4" y="850752"/>
            <a:ext cx="9913511" cy="52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</TotalTime>
  <Words>2636</Words>
  <Application>Microsoft Macintosh PowerPoint</Application>
  <PresentationFormat>Widescreen</PresentationFormat>
  <Paragraphs>260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나눔고딕</vt:lpstr>
      <vt:lpstr>Söhne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Association between S antibody levels and  immunological events (COVID-19 infection or vaccination) from nationwide community surveillance data in South Korea</vt:lpstr>
      <vt:lpstr>Background</vt:lpstr>
      <vt:lpstr>Objective</vt:lpstr>
      <vt:lpstr>PowerPoint Presentation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between S antibody levels to  COVID-19 infection status and symptom level  from nationwide community surveillance data in South Korea</dc:title>
  <dc:creator>Zhang, Franky</dc:creator>
  <cp:lastModifiedBy>Zhang, Franky</cp:lastModifiedBy>
  <cp:revision>92</cp:revision>
  <dcterms:created xsi:type="dcterms:W3CDTF">2024-04-08T01:15:42Z</dcterms:created>
  <dcterms:modified xsi:type="dcterms:W3CDTF">2024-05-16T23:12:57Z</dcterms:modified>
</cp:coreProperties>
</file>